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AF2D3-CEAE-4ACB-9B5D-A70BB94D6869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C0210-ABFC-4CC1-9B05-05185246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Prefixes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Reading Preparation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Greek prefix</a:t>
            </a:r>
          </a:p>
          <a:p>
            <a:r>
              <a:rPr lang="en-US" dirty="0" smtClean="0"/>
              <a:t>Apart</a:t>
            </a:r>
          </a:p>
          <a:p>
            <a:r>
              <a:rPr lang="en-US" dirty="0" smtClean="0"/>
              <a:t>Away</a:t>
            </a:r>
          </a:p>
          <a:p>
            <a:pPr lvl="1"/>
            <a:r>
              <a:rPr lang="en-US" dirty="0" smtClean="0"/>
              <a:t>Digress= to move away from a subject</a:t>
            </a:r>
          </a:p>
          <a:p>
            <a:pPr lvl="1"/>
            <a:r>
              <a:rPr lang="en-US" dirty="0" smtClean="0"/>
              <a:t>True or False, as in studious</a:t>
            </a:r>
          </a:p>
          <a:p>
            <a:pPr lvl="2"/>
            <a:r>
              <a:rPr lang="en-US" dirty="0" smtClean="0"/>
              <a:t>A path diverges  if it branches off.</a:t>
            </a:r>
          </a:p>
          <a:p>
            <a:pPr lvl="2"/>
            <a:r>
              <a:rPr lang="en-US" dirty="0" smtClean="0"/>
              <a:t>A diverse menu features similar food.</a:t>
            </a:r>
          </a:p>
          <a:p>
            <a:pPr lvl="2">
              <a:buNone/>
            </a:pPr>
            <a:r>
              <a:rPr lang="en-US" b="1" dirty="0" smtClean="0"/>
              <a:t>Spelling strategy</a:t>
            </a:r>
            <a:r>
              <a:rPr lang="en-US" dirty="0" smtClean="0"/>
              <a:t>: when you form adjectives by adding the –</a:t>
            </a:r>
            <a:r>
              <a:rPr lang="en-US" dirty="0" err="1" smtClean="0"/>
              <a:t>ious</a:t>
            </a:r>
            <a:r>
              <a:rPr lang="en-US" dirty="0" smtClean="0"/>
              <a:t> suffix  to stems ending in d, use the spelling –</a:t>
            </a:r>
            <a:r>
              <a:rPr lang="en-US" dirty="0" err="1" smtClean="0"/>
              <a:t>ious</a:t>
            </a:r>
            <a:r>
              <a:rPr lang="en-US" dirty="0" smtClean="0"/>
              <a:t> as in studious.</a:t>
            </a:r>
          </a:p>
          <a:p>
            <a:pPr lvl="2">
              <a:buNone/>
            </a:pPr>
            <a:r>
              <a:rPr lang="en-US" dirty="0" smtClean="0"/>
              <a:t>An exception to this rule is the word hideous.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Dys</a:t>
            </a:r>
            <a:r>
              <a:rPr lang="en-US" dirty="0" smtClean="0"/>
              <a:t>-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Greek prefix</a:t>
            </a:r>
          </a:p>
          <a:p>
            <a:r>
              <a:rPr lang="en-US" dirty="0" smtClean="0"/>
              <a:t>Difficult</a:t>
            </a:r>
          </a:p>
          <a:p>
            <a:r>
              <a:rPr lang="en-US" dirty="0" smtClean="0"/>
              <a:t>Bad</a:t>
            </a:r>
          </a:p>
          <a:p>
            <a:pPr lvl="1"/>
            <a:r>
              <a:rPr lang="en-US" dirty="0" smtClean="0"/>
              <a:t>Dysentery = ?</a:t>
            </a:r>
          </a:p>
          <a:p>
            <a:pPr lvl="1"/>
            <a:r>
              <a:rPr lang="en-US" dirty="0" smtClean="0"/>
              <a:t>Dysfunctional= ?</a:t>
            </a:r>
          </a:p>
          <a:p>
            <a:pPr lvl="1">
              <a:buNone/>
            </a:pPr>
            <a:r>
              <a:rPr lang="en-US" b="1" dirty="0" smtClean="0"/>
              <a:t>Spelling strategy</a:t>
            </a:r>
            <a:r>
              <a:rPr lang="en-US" dirty="0" smtClean="0"/>
              <a:t>: the suffixes –</a:t>
            </a:r>
            <a:r>
              <a:rPr lang="en-US" dirty="0" err="1" smtClean="0"/>
              <a:t>ety</a:t>
            </a:r>
            <a:r>
              <a:rPr lang="en-US" dirty="0" smtClean="0"/>
              <a:t> and –</a:t>
            </a:r>
            <a:r>
              <a:rPr lang="en-US" dirty="0" err="1" smtClean="0"/>
              <a:t>ity</a:t>
            </a:r>
            <a:r>
              <a:rPr lang="en-US" dirty="0" smtClean="0"/>
              <a:t> change an adjective into a noun. For example, anxious/anxiety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Greek prefix</a:t>
            </a:r>
          </a:p>
          <a:p>
            <a:r>
              <a:rPr lang="en-US" dirty="0" smtClean="0"/>
              <a:t>Self</a:t>
            </a:r>
          </a:p>
          <a:p>
            <a:pPr lvl="1"/>
            <a:r>
              <a:rPr lang="en-US" dirty="0" smtClean="0"/>
              <a:t>Automobile=?</a:t>
            </a:r>
          </a:p>
          <a:p>
            <a:pPr lvl="1"/>
            <a:endParaRPr lang="en-US" b="1" dirty="0"/>
          </a:p>
          <a:p>
            <a:pPr lvl="1">
              <a:buNone/>
            </a:pPr>
            <a:r>
              <a:rPr lang="en-US" b="1" dirty="0" smtClean="0"/>
              <a:t>Spelling strategy</a:t>
            </a:r>
            <a:r>
              <a:rPr lang="en-US" dirty="0" smtClean="0"/>
              <a:t>: the shun sound in a suffix is usually formed by the letters </a:t>
            </a:r>
            <a:r>
              <a:rPr lang="en-US" dirty="0" err="1" smtClean="0"/>
              <a:t>sion</a:t>
            </a:r>
            <a:r>
              <a:rPr lang="en-US" dirty="0" smtClean="0"/>
              <a:t> or </a:t>
            </a:r>
            <a:r>
              <a:rPr lang="en-US" dirty="0" err="1" smtClean="0"/>
              <a:t>tion</a:t>
            </a:r>
            <a:r>
              <a:rPr lang="en-US" dirty="0" smtClean="0"/>
              <a:t>, as in percussion or automation.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With</a:t>
            </a:r>
          </a:p>
          <a:p>
            <a:r>
              <a:rPr lang="en-US" dirty="0" smtClean="0"/>
              <a:t>Together</a:t>
            </a:r>
          </a:p>
          <a:p>
            <a:pPr lvl="1"/>
            <a:r>
              <a:rPr lang="en-US" dirty="0" smtClean="0"/>
              <a:t>Confluence= flowing together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b="1" dirty="0" smtClean="0"/>
              <a:t>Spelling strategy</a:t>
            </a:r>
            <a:r>
              <a:rPr lang="en-US" dirty="0" smtClean="0"/>
              <a:t>: many words end in –</a:t>
            </a:r>
            <a:r>
              <a:rPr lang="en-US" dirty="0" err="1" smtClean="0"/>
              <a:t>ent</a:t>
            </a:r>
            <a:r>
              <a:rPr lang="en-US" dirty="0" smtClean="0"/>
              <a:t> or –</a:t>
            </a:r>
            <a:r>
              <a:rPr lang="en-US" dirty="0" err="1" smtClean="0"/>
              <a:t>ence</a:t>
            </a:r>
            <a:r>
              <a:rPr lang="en-US" dirty="0" smtClean="0"/>
              <a:t>, such as dependent or dependence.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Can have several meanings:</a:t>
            </a:r>
          </a:p>
          <a:p>
            <a:pPr lvl="1"/>
            <a:r>
              <a:rPr lang="en-US" dirty="0" smtClean="0"/>
              <a:t>Apart</a:t>
            </a:r>
          </a:p>
          <a:p>
            <a:pPr lvl="1"/>
            <a:r>
              <a:rPr lang="en-US" dirty="0" smtClean="0"/>
              <a:t>Away</a:t>
            </a:r>
          </a:p>
          <a:p>
            <a:pPr lvl="2"/>
            <a:r>
              <a:rPr lang="en-US" dirty="0" smtClean="0"/>
              <a:t>Disseminate or distribute</a:t>
            </a:r>
          </a:p>
          <a:p>
            <a:pPr lvl="2">
              <a:buNone/>
            </a:pPr>
            <a:r>
              <a:rPr lang="en-US" sz="2800" dirty="0" smtClean="0"/>
              <a:t>-Not</a:t>
            </a:r>
          </a:p>
          <a:p>
            <a:pPr lvl="2">
              <a:buNone/>
            </a:pPr>
            <a:r>
              <a:rPr lang="en-US" sz="2800" dirty="0"/>
              <a:t>	</a:t>
            </a:r>
            <a:r>
              <a:rPr lang="en-US" dirty="0" smtClean="0"/>
              <a:t>dishonest, disbelief</a:t>
            </a:r>
          </a:p>
          <a:p>
            <a:pPr lvl="2">
              <a:buNone/>
            </a:pPr>
            <a:r>
              <a:rPr lang="en-US" dirty="0" smtClean="0"/>
              <a:t>Spelling strategy: the pronunciation of the letter g can be either hard or soft. Remember in a word containing a </a:t>
            </a:r>
            <a:r>
              <a:rPr lang="en-US" u="sng" dirty="0" smtClean="0"/>
              <a:t>soft g</a:t>
            </a:r>
            <a:r>
              <a:rPr lang="en-US" dirty="0" smtClean="0"/>
              <a:t>, such as giant, the </a:t>
            </a:r>
            <a:r>
              <a:rPr lang="en-US" u="sng" dirty="0" smtClean="0"/>
              <a:t>g must always be followed by I or e.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Two meanings:</a:t>
            </a:r>
          </a:p>
          <a:p>
            <a:pPr lvl="1"/>
            <a:r>
              <a:rPr lang="en-US" dirty="0" smtClean="0"/>
              <a:t>A location or direction= in, into, within, on, toward</a:t>
            </a:r>
          </a:p>
          <a:p>
            <a:pPr lvl="2"/>
            <a:r>
              <a:rPr lang="en-US" dirty="0" err="1" smtClean="0"/>
              <a:t>Insert,indent,invade</a:t>
            </a:r>
            <a:endParaRPr lang="en-US" dirty="0"/>
          </a:p>
          <a:p>
            <a:pPr lvl="2">
              <a:buNone/>
            </a:pPr>
            <a:r>
              <a:rPr lang="en-US" sz="2800" dirty="0" smtClean="0"/>
              <a:t>-A negative = no, not, without</a:t>
            </a:r>
          </a:p>
          <a:p>
            <a:pPr lvl="2"/>
            <a:r>
              <a:rPr lang="en-US" dirty="0" smtClean="0"/>
              <a:t>inescapable, inseparable, and inextricable</a:t>
            </a:r>
          </a:p>
          <a:p>
            <a:pPr lvl="2">
              <a:buNone/>
            </a:pPr>
            <a:r>
              <a:rPr lang="en-US" dirty="0" smtClean="0"/>
              <a:t>- When in- is used before a word beginning with p, the prefix becomes </a:t>
            </a:r>
            <a:r>
              <a:rPr lang="en-US" dirty="0" err="1" smtClean="0"/>
              <a:t>im</a:t>
            </a:r>
            <a:r>
              <a:rPr lang="en-US" dirty="0" smtClean="0"/>
              <a:t>, such as imperviousness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Forward</a:t>
            </a:r>
          </a:p>
          <a:p>
            <a:pPr lvl="1"/>
            <a:r>
              <a:rPr lang="en-US" dirty="0" smtClean="0"/>
              <a:t>Protruded= thrust forward</a:t>
            </a:r>
          </a:p>
          <a:p>
            <a:pPr lvl="1"/>
            <a:r>
              <a:rPr lang="en-US" dirty="0" smtClean="0"/>
              <a:t>Progress=?</a:t>
            </a:r>
          </a:p>
          <a:p>
            <a:pPr lvl="1"/>
            <a:r>
              <a:rPr lang="en-US" dirty="0" smtClean="0"/>
              <a:t>Prohibit=?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Across</a:t>
            </a:r>
          </a:p>
          <a:p>
            <a:r>
              <a:rPr lang="en-US" dirty="0" smtClean="0"/>
              <a:t>Over</a:t>
            </a:r>
          </a:p>
          <a:p>
            <a:pPr lvl="1"/>
            <a:r>
              <a:rPr lang="en-US" dirty="0" smtClean="0"/>
              <a:t>Transparent= clear enough to be seen through</a:t>
            </a:r>
          </a:p>
          <a:p>
            <a:pPr lvl="1"/>
            <a:r>
              <a:rPr lang="en-US" dirty="0" smtClean="0"/>
              <a:t>Transcontinental=?</a:t>
            </a:r>
          </a:p>
          <a:p>
            <a:pPr lvl="1"/>
            <a:r>
              <a:rPr lang="en-US" dirty="0" smtClean="0"/>
              <a:t>Transplant=?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Omni-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All </a:t>
            </a:r>
          </a:p>
          <a:p>
            <a:r>
              <a:rPr lang="en-US" dirty="0" smtClean="0"/>
              <a:t>Every</a:t>
            </a:r>
          </a:p>
          <a:p>
            <a:pPr lvl="1"/>
            <a:r>
              <a:rPr lang="en-US" dirty="0" smtClean="0"/>
              <a:t>Omnipotent=all powerful</a:t>
            </a:r>
          </a:p>
          <a:p>
            <a:pPr lvl="1"/>
            <a:r>
              <a:rPr lang="en-US" dirty="0" smtClean="0"/>
              <a:t>Omniscient=all knowing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b="1" dirty="0" smtClean="0"/>
              <a:t>Spelling strategy</a:t>
            </a:r>
            <a:r>
              <a:rPr lang="en-US" dirty="0" smtClean="0"/>
              <a:t>: to decide how to spell the unstressed vowel sound represented by a schwa ,think of another form of the word in which the vowel is stressed. Then, use the same vowel. 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For example, morality; you will know to use an a in moral.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Again</a:t>
            </a:r>
          </a:p>
          <a:p>
            <a:r>
              <a:rPr lang="en-US" dirty="0" smtClean="0"/>
              <a:t>Back</a:t>
            </a:r>
          </a:p>
          <a:p>
            <a:pPr lvl="1"/>
            <a:r>
              <a:rPr lang="en-US" dirty="0" smtClean="0"/>
              <a:t>Latin word </a:t>
            </a:r>
            <a:r>
              <a:rPr lang="en-US" dirty="0" err="1" smtClean="0"/>
              <a:t>fluere</a:t>
            </a:r>
            <a:r>
              <a:rPr lang="en-US" dirty="0" smtClean="0"/>
              <a:t> means “to flow”</a:t>
            </a:r>
          </a:p>
          <a:p>
            <a:pPr lvl="2"/>
            <a:r>
              <a:rPr lang="en-US" dirty="0" err="1" smtClean="0"/>
              <a:t>Refluent</a:t>
            </a:r>
            <a:r>
              <a:rPr lang="en-US" dirty="0" smtClean="0"/>
              <a:t> means flowing back</a:t>
            </a:r>
          </a:p>
          <a:p>
            <a:pPr lvl="1"/>
            <a:r>
              <a:rPr lang="en-US" dirty="0" smtClean="0"/>
              <a:t>Latin word </a:t>
            </a:r>
            <a:r>
              <a:rPr lang="en-US" dirty="0" err="1" smtClean="0"/>
              <a:t>refulgere</a:t>
            </a:r>
            <a:r>
              <a:rPr lang="en-US" dirty="0" smtClean="0"/>
              <a:t> means “to flash back”</a:t>
            </a:r>
          </a:p>
          <a:p>
            <a:pPr lvl="1"/>
            <a:r>
              <a:rPr lang="en-US" dirty="0" smtClean="0"/>
              <a:t>Refulgent means brilliant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Spelling Strategy-</a:t>
            </a:r>
          </a:p>
          <a:p>
            <a:r>
              <a:rPr lang="en-US" dirty="0" smtClean="0"/>
              <a:t>Re ending in British words like </a:t>
            </a:r>
            <a:r>
              <a:rPr lang="en-US" dirty="0" err="1" smtClean="0"/>
              <a:t>sceptre</a:t>
            </a:r>
            <a:r>
              <a:rPr lang="en-US" dirty="0" smtClean="0"/>
              <a:t> is usually spelled scepter in America</a:t>
            </a:r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Out</a:t>
            </a:r>
          </a:p>
          <a:p>
            <a:pPr lvl="1"/>
            <a:r>
              <a:rPr lang="en-US" dirty="0" smtClean="0"/>
              <a:t>Extort= to squeeze out</a:t>
            </a:r>
          </a:p>
          <a:p>
            <a:pPr lvl="1"/>
            <a:r>
              <a:rPr lang="en-US" dirty="0" smtClean="0"/>
              <a:t>Expedite= to speed up</a:t>
            </a:r>
          </a:p>
          <a:p>
            <a:pPr lvl="1"/>
            <a:r>
              <a:rPr lang="en-US" dirty="0" smtClean="0"/>
              <a:t>Exceed= go beyond the normal limits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dirty="0" smtClean="0"/>
              <a:t>Spelling strategy: when ex means out, do not use a hyphen. </a:t>
            </a:r>
            <a:r>
              <a:rPr lang="en-US" dirty="0" err="1" smtClean="0"/>
              <a:t>Extort,export,extract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When it means former, use a hyphen; ex-president, ex-wife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Many</a:t>
            </a:r>
          </a:p>
          <a:p>
            <a:r>
              <a:rPr lang="en-US" dirty="0" smtClean="0"/>
              <a:t>Much</a:t>
            </a:r>
          </a:p>
          <a:p>
            <a:pPr lvl="1"/>
            <a:r>
              <a:rPr lang="en-US" dirty="0" smtClean="0"/>
              <a:t>Multitudinous=numerous</a:t>
            </a:r>
          </a:p>
          <a:p>
            <a:pPr lvl="1"/>
            <a:r>
              <a:rPr lang="en-US" dirty="0" smtClean="0"/>
              <a:t>Multimedia=?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dirty="0" smtClean="0"/>
              <a:t>Spelling Strategy: in general, use </a:t>
            </a:r>
            <a:r>
              <a:rPr lang="en-US" dirty="0" err="1" smtClean="0"/>
              <a:t>tion</a:t>
            </a:r>
            <a:r>
              <a:rPr lang="en-US" dirty="0" smtClean="0"/>
              <a:t> to spell the sound of shun, as in portion</a:t>
            </a:r>
          </a:p>
          <a:p>
            <a:pPr lvl="1">
              <a:buNone/>
            </a:pPr>
            <a:r>
              <a:rPr lang="en-US" dirty="0" smtClean="0"/>
              <a:t>Use </a:t>
            </a:r>
            <a:r>
              <a:rPr lang="en-US" dirty="0" err="1" smtClean="0"/>
              <a:t>sion</a:t>
            </a:r>
            <a:r>
              <a:rPr lang="en-US" dirty="0" smtClean="0"/>
              <a:t> to spell the sound of </a:t>
            </a:r>
            <a:r>
              <a:rPr lang="en-US" dirty="0" err="1" smtClean="0"/>
              <a:t>zhun</a:t>
            </a:r>
            <a:r>
              <a:rPr lang="en-US" dirty="0" smtClean="0"/>
              <a:t>, as in erosion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Bad</a:t>
            </a:r>
          </a:p>
          <a:p>
            <a:r>
              <a:rPr lang="en-US" dirty="0" smtClean="0"/>
              <a:t>Badly</a:t>
            </a:r>
          </a:p>
          <a:p>
            <a:pPr lvl="1"/>
            <a:r>
              <a:rPr lang="en-US" dirty="0" smtClean="0"/>
              <a:t>Malady= badly adjusted</a:t>
            </a:r>
          </a:p>
          <a:p>
            <a:pPr lvl="1"/>
            <a:r>
              <a:rPr lang="en-US" dirty="0" smtClean="0"/>
              <a:t>malice= to slander</a:t>
            </a:r>
          </a:p>
          <a:p>
            <a:pPr lvl="2">
              <a:buNone/>
            </a:pPr>
            <a:endParaRPr lang="en-US" dirty="0"/>
          </a:p>
          <a:p>
            <a:pPr lvl="2">
              <a:buNone/>
            </a:pPr>
            <a:r>
              <a:rPr lang="en-US" dirty="0" smtClean="0"/>
              <a:t>Spelling strategy: the letters sc usually make the sound of </a:t>
            </a:r>
            <a:r>
              <a:rPr lang="en-US" dirty="0" err="1" smtClean="0"/>
              <a:t>sk</a:t>
            </a:r>
            <a:r>
              <a:rPr lang="en-US" dirty="0" smtClean="0"/>
              <a:t>, as in describe. </a:t>
            </a:r>
          </a:p>
          <a:p>
            <a:pPr lvl="2">
              <a:buNone/>
            </a:pPr>
            <a:r>
              <a:rPr lang="en-US" dirty="0" smtClean="0"/>
              <a:t>Sometimes, sc makes the sound of </a:t>
            </a:r>
            <a:r>
              <a:rPr lang="en-US" dirty="0" err="1" smtClean="0"/>
              <a:t>sh</a:t>
            </a:r>
            <a:r>
              <a:rPr lang="en-US" dirty="0" smtClean="0"/>
              <a:t>, as in prescient, or s, as in science.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Latin prefix</a:t>
            </a:r>
          </a:p>
          <a:p>
            <a:r>
              <a:rPr lang="en-US" dirty="0" smtClean="0"/>
              <a:t>Against</a:t>
            </a:r>
          </a:p>
          <a:p>
            <a:pPr lvl="1"/>
            <a:r>
              <a:rPr lang="en-US" dirty="0" smtClean="0"/>
              <a:t>obstinate-= stand against</a:t>
            </a:r>
          </a:p>
          <a:p>
            <a:pPr lvl="1"/>
            <a:r>
              <a:rPr lang="en-US" dirty="0" smtClean="0"/>
              <a:t>Obstruction= something blocking (a fallen tree)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dirty="0" smtClean="0"/>
              <a:t>Spelling strategy: verbs that end in –ate have noun forms ending in –ion. Drop the final e before adding the suffix, as in capitulate/capitulation , celebrate/celebration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Greek prefix</a:t>
            </a:r>
          </a:p>
          <a:p>
            <a:r>
              <a:rPr lang="en-US" dirty="0" smtClean="0"/>
              <a:t>Alone</a:t>
            </a:r>
          </a:p>
          <a:p>
            <a:r>
              <a:rPr lang="en-US" dirty="0" smtClean="0"/>
              <a:t>one</a:t>
            </a:r>
          </a:p>
          <a:p>
            <a:pPr lvl="1"/>
            <a:r>
              <a:rPr lang="en-US" dirty="0" smtClean="0"/>
              <a:t>Monotonous speaker= uses one tone; doesn’t vary voice</a:t>
            </a:r>
          </a:p>
          <a:p>
            <a:pPr lvl="1"/>
            <a:r>
              <a:rPr lang="en-US" dirty="0" smtClean="0"/>
              <a:t>Monologue=?</a:t>
            </a:r>
          </a:p>
          <a:p>
            <a:pPr lvl="1"/>
            <a:r>
              <a:rPr lang="en-US" dirty="0" smtClean="0"/>
              <a:t>Monochrome=?</a:t>
            </a:r>
          </a:p>
          <a:p>
            <a:pPr lvl="1">
              <a:buNone/>
            </a:pPr>
            <a:r>
              <a:rPr lang="en-US" dirty="0" smtClean="0"/>
              <a:t>Spelling strategy: the vowels </a:t>
            </a:r>
            <a:r>
              <a:rPr lang="en-US" dirty="0" err="1" smtClean="0"/>
              <a:t>a,o</a:t>
            </a:r>
            <a:r>
              <a:rPr lang="en-US" dirty="0" smtClean="0"/>
              <a:t>, and u after the letter g indicate the hard g as in gob (of candy) and guide.</a:t>
            </a:r>
          </a:p>
          <a:p>
            <a:pPr lvl="1">
              <a:buNone/>
            </a:pPr>
            <a:r>
              <a:rPr lang="en-US" dirty="0" smtClean="0"/>
              <a:t>The vowels </a:t>
            </a:r>
            <a:r>
              <a:rPr lang="en-US" dirty="0" err="1" smtClean="0"/>
              <a:t>i</a:t>
            </a:r>
            <a:r>
              <a:rPr lang="en-US" dirty="0" smtClean="0"/>
              <a:t> and e after g often indicate the soft g as in prodigious and generous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Anglo-Saxon prefix</a:t>
            </a:r>
          </a:p>
          <a:p>
            <a:r>
              <a:rPr lang="en-US" dirty="0" smtClean="0"/>
              <a:t>Before </a:t>
            </a:r>
            <a:r>
              <a:rPr lang="en-US" dirty="0" smtClean="0"/>
              <a:t>(either in time or place or condition)</a:t>
            </a:r>
          </a:p>
          <a:p>
            <a:pPr lvl="1"/>
            <a:r>
              <a:rPr lang="en-US" dirty="0" smtClean="0"/>
              <a:t>If you have foreknowledge of an event, you can take steps to prepare for it or even to forestall it.</a:t>
            </a:r>
          </a:p>
          <a:p>
            <a:pPr lvl="1"/>
            <a:r>
              <a:rPr lang="en-US" dirty="0" smtClean="0"/>
              <a:t>Foretell= ?</a:t>
            </a:r>
          </a:p>
          <a:p>
            <a:pPr lvl="1"/>
            <a:r>
              <a:rPr lang="en-US" dirty="0" smtClean="0"/>
              <a:t>Forefathers=?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646</Words>
  <Application>Microsoft Office PowerPoint</Application>
  <PresentationFormat>On-screen Show (4:3)</PresentationFormat>
  <Paragraphs>132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Prefixes</vt:lpstr>
      <vt:lpstr>Omni-</vt:lpstr>
      <vt:lpstr>Re-</vt:lpstr>
      <vt:lpstr>Ex-</vt:lpstr>
      <vt:lpstr>Multi-</vt:lpstr>
      <vt:lpstr>Mal-</vt:lpstr>
      <vt:lpstr>Ob-</vt:lpstr>
      <vt:lpstr>Mono-</vt:lpstr>
      <vt:lpstr>Fore-</vt:lpstr>
      <vt:lpstr>Di-</vt:lpstr>
      <vt:lpstr>Dys- </vt:lpstr>
      <vt:lpstr>Auto-</vt:lpstr>
      <vt:lpstr>Con-</vt:lpstr>
      <vt:lpstr>Dis-</vt:lpstr>
      <vt:lpstr>In-</vt:lpstr>
      <vt:lpstr>Pro-</vt:lpstr>
      <vt:lpstr>Trans-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ahinkle</dc:creator>
  <cp:lastModifiedBy>ahinkle</cp:lastModifiedBy>
  <cp:revision>39</cp:revision>
  <dcterms:created xsi:type="dcterms:W3CDTF">2011-06-29T13:37:09Z</dcterms:created>
  <dcterms:modified xsi:type="dcterms:W3CDTF">2011-06-29T18:52:42Z</dcterms:modified>
</cp:coreProperties>
</file>